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9" r:id="rId5"/>
    <p:sldId id="270" r:id="rId6"/>
    <p:sldId id="271" r:id="rId7"/>
    <p:sldId id="272" r:id="rId8"/>
    <p:sldId id="275" r:id="rId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14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20306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hu-HU" dirty="0"/>
              <a:t>2015. December 7.</a:t>
            </a: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42114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0280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3780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33283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6717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81969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481941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4340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78348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8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667FA6-6C5A-4EE0-92B4-913D15C0AACA}" type="datetimeFigureOut">
              <a:rPr lang="hu-HU" smtClean="0"/>
              <a:t>2024. 06. 19.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3E817-1202-4DBE-ABF3-199AE9A9456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9977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mailto:neptuncsoport@uniduna.hu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églalap 7"/>
          <p:cNvSpPr/>
          <p:nvPr/>
        </p:nvSpPr>
        <p:spPr>
          <a:xfrm>
            <a:off x="2738619" y="3186295"/>
            <a:ext cx="6169894" cy="2369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sz="60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Oktatói kérvények</a:t>
            </a:r>
          </a:p>
          <a:p>
            <a:pPr algn="ctr"/>
            <a:endParaRPr lang="hu-HU" sz="44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  <a:p>
            <a:pPr algn="ctr"/>
            <a:r>
              <a:rPr lang="hu-HU" sz="4400" b="1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Tájékoztató</a:t>
            </a:r>
            <a:endParaRPr lang="hu-HU" sz="44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619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29F3111C-1BB8-409E-B5F0-22BC1ED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74175"/>
            <a:ext cx="5157787" cy="823912"/>
          </a:xfrm>
        </p:spPr>
        <p:txBody>
          <a:bodyPr anchor="ctr"/>
          <a:lstStyle/>
          <a:p>
            <a:r>
              <a:rPr lang="hu-HU" dirty="0">
                <a:solidFill>
                  <a:srgbClr val="1F4D78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kérelem eljárási folyamata</a:t>
            </a:r>
          </a:p>
        </p:txBody>
      </p:sp>
      <p:sp>
        <p:nvSpPr>
          <p:cNvPr id="10" name="Tartalom helye 2"/>
          <p:cNvSpPr>
            <a:spLocks noGrp="1"/>
          </p:cNvSpPr>
          <p:nvPr>
            <p:ph sz="half" idx="2"/>
          </p:nvPr>
        </p:nvSpPr>
        <p:spPr>
          <a:xfrm>
            <a:off x="839788" y="3170872"/>
            <a:ext cx="10620692" cy="2005965"/>
          </a:xfrm>
        </p:spPr>
        <p:txBody>
          <a:bodyPr>
            <a:normAutofit/>
          </a:bodyPr>
          <a:lstStyle/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kérvény kitöltési ideje mindig a megelőző félév, vagy a nyári szünet alatt esedékes. Nappali tagozatos óratartás esetében minimum a kötelező óraszám </a:t>
            </a:r>
            <a:r>
              <a:rPr lang="hu-HU" sz="20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másfélszeresének</a:t>
            </a:r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megfelelő szabad időpontot kell feltüntetni. 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A leadott kérelmeket az </a:t>
            </a:r>
            <a:r>
              <a:rPr lang="hu-HU" sz="2000" b="1" dirty="0">
                <a:latin typeface="Garamond" panose="02020404030301010803" pitchFamily="18" charset="0"/>
                <a:cs typeface="Times New Roman" panose="02020603050405020304" pitchFamily="18" charset="0"/>
              </a:rPr>
              <a:t>Intézet Igazgatója bírálja el</a:t>
            </a:r>
            <a:r>
              <a:rPr lang="hu-HU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. Azon oktatók, akik nem adnak le kérvényt, egész héten és félévben szabadnak tekinthetők.</a:t>
            </a:r>
            <a:endParaRPr lang="hu-HU" sz="2000" dirty="0">
              <a:latin typeface="Garamond" panose="02020404030301010803" pitchFamily="18" charset="0"/>
            </a:endParaRP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8ED830D9-D121-474D-0D64-BEE6D016D00C}"/>
              </a:ext>
            </a:extLst>
          </p:cNvPr>
          <p:cNvSpPr txBox="1"/>
          <p:nvPr/>
        </p:nvSpPr>
        <p:spPr>
          <a:xfrm>
            <a:off x="5149048" y="431949"/>
            <a:ext cx="7042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hu-H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Órarendi igények felmérése</a:t>
            </a:r>
            <a:endParaRPr kumimoji="0" lang="hu-HU" sz="4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228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29F3111C-1BB8-409E-B5F0-22BC1ED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74175"/>
            <a:ext cx="5157787" cy="823912"/>
          </a:xfrm>
        </p:spPr>
        <p:txBody>
          <a:bodyPr anchor="ctr"/>
          <a:lstStyle/>
          <a:p>
            <a:r>
              <a:rPr lang="hu-HU" dirty="0">
                <a:solidFill>
                  <a:srgbClr val="1F4D78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Formai megjelenés, elvárások</a:t>
            </a:r>
          </a:p>
        </p:txBody>
      </p:sp>
      <p:sp>
        <p:nvSpPr>
          <p:cNvPr id="10" name="Tartalom helye 2"/>
          <p:cNvSpPr>
            <a:spLocks noGrp="1"/>
          </p:cNvSpPr>
          <p:nvPr>
            <p:ph sz="half" idx="2"/>
          </p:nvPr>
        </p:nvSpPr>
        <p:spPr>
          <a:xfrm>
            <a:off x="839788" y="3170872"/>
            <a:ext cx="10620692" cy="2005965"/>
          </a:xfrm>
        </p:spPr>
        <p:txBody>
          <a:bodyPr>
            <a:normAutofit/>
          </a:bodyPr>
          <a:lstStyle/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kitöltő adatai: Név, Neptun kód, Leadás dátuma, Azonosító. 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 oktató a beosztást egész hétre reggel 08:00-tól este 20:00-ig tudja kitölteni, hétfőtől szombatig. 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„szabad” jelölések alkalmasak az óratartásra, míg a „foglalt” helyeken az oktató nem tud órát vállalni. (pl. értekezlet, kutatás stb.)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</a:rPr>
              <a:t>A következő félév levelezős hétvégéit a kérelem alján láthatják.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7E05C139-39D1-397C-FF50-D278D650B1C6}"/>
              </a:ext>
            </a:extLst>
          </p:cNvPr>
          <p:cNvSpPr txBox="1"/>
          <p:nvPr/>
        </p:nvSpPr>
        <p:spPr>
          <a:xfrm>
            <a:off x="5149048" y="431949"/>
            <a:ext cx="7042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hu-H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Órarendi igények felmérése</a:t>
            </a:r>
            <a:endParaRPr kumimoji="0" lang="hu-HU" sz="4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195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29F3111C-1BB8-409E-B5F0-22BC1ED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74175"/>
            <a:ext cx="5157787" cy="823912"/>
          </a:xfrm>
        </p:spPr>
        <p:txBody>
          <a:bodyPr anchor="ctr"/>
          <a:lstStyle/>
          <a:p>
            <a:r>
              <a:rPr lang="hu-HU" dirty="0">
                <a:solidFill>
                  <a:srgbClr val="1F4D78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kérelem eljárási folyamata</a:t>
            </a:r>
          </a:p>
        </p:txBody>
      </p:sp>
      <p:sp>
        <p:nvSpPr>
          <p:cNvPr id="10" name="Tartalom helye 2"/>
          <p:cNvSpPr>
            <a:spLocks noGrp="1"/>
          </p:cNvSpPr>
          <p:nvPr>
            <p:ph sz="half" idx="2"/>
          </p:nvPr>
        </p:nvSpPr>
        <p:spPr>
          <a:xfrm>
            <a:off x="839788" y="3170872"/>
            <a:ext cx="10620692" cy="2005965"/>
          </a:xfrm>
        </p:spPr>
        <p:txBody>
          <a:bodyPr>
            <a:normAutofit lnSpcReduction="10000"/>
          </a:bodyPr>
          <a:lstStyle/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tantárgy teljesítésének </a:t>
            </a:r>
            <a:r>
              <a:rPr lang="hu-HU" sz="20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követelményeit és számonkéréseit</a:t>
            </a:r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foglalja magába. Minden oktató köteles a saját kurzusainak megfelelően kitölteni, majd az első órarendi/konzultációs alkalomkor a hallgatókkal tartalmát megismertetni. A hitelesítés történhet kontakt óra esetében személyes aláírással a nyomtatott példányon, vagy digitális oktatás esetében két hallgató különálló nyilatkozatával a hitelesítésről.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</a:rPr>
              <a:t>A kérvény kitöltési ideje a regisztrációs héttől a </a:t>
            </a:r>
            <a:r>
              <a:rPr lang="hu-HU" sz="2000" b="1" dirty="0">
                <a:latin typeface="Garamond" panose="02020404030301010803" pitchFamily="18" charset="0"/>
              </a:rPr>
              <a:t>szorgalmi időszak végéig</a:t>
            </a:r>
            <a:r>
              <a:rPr lang="hu-HU" sz="2000" dirty="0">
                <a:latin typeface="Garamond" panose="02020404030301010803" pitchFamily="18" charset="0"/>
              </a:rPr>
              <a:t> tart. A beérkezett órajegyzőkönyveket az órarendszerkesztő egyöntetűen elfogadja, formai hiba esetén javításra küldi vissza.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17BF14B2-E054-80AA-6EE7-FC24EE25AD2F}"/>
              </a:ext>
            </a:extLst>
          </p:cNvPr>
          <p:cNvSpPr txBox="1"/>
          <p:nvPr/>
        </p:nvSpPr>
        <p:spPr>
          <a:xfrm>
            <a:off x="5149048" y="431949"/>
            <a:ext cx="7042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hu-H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Órajegyzőkönyv</a:t>
            </a:r>
            <a:endParaRPr kumimoji="0" lang="hu-HU" sz="4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5705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29F3111C-1BB8-409E-B5F0-22BC1ED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774175"/>
            <a:ext cx="5157787" cy="823912"/>
          </a:xfrm>
        </p:spPr>
        <p:txBody>
          <a:bodyPr anchor="ctr"/>
          <a:lstStyle/>
          <a:p>
            <a:r>
              <a:rPr lang="hu-HU" dirty="0">
                <a:solidFill>
                  <a:srgbClr val="1F4D78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Formai megjelenés, elvárások</a:t>
            </a:r>
          </a:p>
        </p:txBody>
      </p:sp>
      <p:sp>
        <p:nvSpPr>
          <p:cNvPr id="10" name="Tartalom helye 2"/>
          <p:cNvSpPr>
            <a:spLocks noGrp="1"/>
          </p:cNvSpPr>
          <p:nvPr>
            <p:ph sz="half" idx="2"/>
          </p:nvPr>
        </p:nvSpPr>
        <p:spPr>
          <a:xfrm>
            <a:off x="839788" y="3170872"/>
            <a:ext cx="10620692" cy="2005965"/>
          </a:xfrm>
        </p:spPr>
        <p:txBody>
          <a:bodyPr>
            <a:normAutofit/>
          </a:bodyPr>
          <a:lstStyle/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kitöltő adatai: Név, Neptun kód, Azonosító, Leadás dátuma. 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jegyzőkönyv további mezőit a saját kurzusára vonatkozóan tölti ki az oktató: Tárgykód, Tárgynév, Kurzuskód, Követelmény.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táblázat alatti mezőkben fel kell tüntetni a további követelményeket, illetve azok időpontjait, majd kontakt óratartás esetén az oktató(k) és két hallgató aláírásával hitelesíteni a dokumentumot.</a:t>
            </a: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C42D4DFF-50FB-F34A-EE80-36D4BB749D3E}"/>
              </a:ext>
            </a:extLst>
          </p:cNvPr>
          <p:cNvSpPr txBox="1"/>
          <p:nvPr/>
        </p:nvSpPr>
        <p:spPr>
          <a:xfrm>
            <a:off x="5149048" y="431949"/>
            <a:ext cx="70429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hu-H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Órajegyzőkönyv</a:t>
            </a:r>
            <a:endParaRPr kumimoji="0" lang="hu-HU" sz="4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0469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29F3111C-1BB8-409E-B5F0-22BC1ED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ctr"/>
          <a:lstStyle/>
          <a:p>
            <a:r>
              <a:rPr lang="hu-HU" dirty="0">
                <a:solidFill>
                  <a:srgbClr val="1F4D78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kérelem eljárási folyamata</a:t>
            </a:r>
          </a:p>
        </p:txBody>
      </p:sp>
      <p:sp>
        <p:nvSpPr>
          <p:cNvPr id="10" name="Tartalom helye 2"/>
          <p:cNvSpPr>
            <a:spLocks noGrp="1"/>
          </p:cNvSpPr>
          <p:nvPr>
            <p:ph sz="half" idx="2"/>
          </p:nvPr>
        </p:nvSpPr>
        <p:spPr>
          <a:xfrm>
            <a:off x="839788" y="3170872"/>
            <a:ext cx="10620692" cy="2005965"/>
          </a:xfrm>
        </p:spPr>
        <p:txBody>
          <a:bodyPr>
            <a:normAutofit/>
          </a:bodyPr>
          <a:lstStyle/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kitöltés a regisztrációs héttől az </a:t>
            </a:r>
            <a:r>
              <a:rPr lang="hu-HU" sz="2000" b="1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első levelezős hétvégéig </a:t>
            </a:r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tart. Az oktató elérhetőségét adja meg benne a hallgatók számára. 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 oktató által megadott információkat az órarendszerkesztő ellenőrzi. Kontakt konzultáció esetén, amennyiben a helyszín elérhető a megírt időpontokban, a kérelem elfogadásra kerülhet. Online konzultációs időpontok megadásakor a kérelem automatikusan elfogadva.</a:t>
            </a:r>
            <a:endParaRPr lang="hu-HU" sz="2000" dirty="0">
              <a:latin typeface="Garamond" panose="02020404030301010803" pitchFamily="18" charset="0"/>
            </a:endParaRP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7E8F8714-CCDE-0ACC-54E1-BC4D20E9F1CF}"/>
              </a:ext>
            </a:extLst>
          </p:cNvPr>
          <p:cNvSpPr txBox="1"/>
          <p:nvPr/>
        </p:nvSpPr>
        <p:spPr>
          <a:xfrm>
            <a:off x="5149048" y="183374"/>
            <a:ext cx="70429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hu-H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Konzultációs időpontok megadása</a:t>
            </a:r>
            <a:endParaRPr kumimoji="0" lang="hu-HU" sz="4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870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29F3111C-1BB8-409E-B5F0-22BC1ED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ctr"/>
          <a:lstStyle/>
          <a:p>
            <a:r>
              <a:rPr lang="hu-HU" dirty="0">
                <a:solidFill>
                  <a:srgbClr val="1F4D78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Formai megjelenés, elvárások</a:t>
            </a:r>
          </a:p>
        </p:txBody>
      </p:sp>
      <p:sp>
        <p:nvSpPr>
          <p:cNvPr id="10" name="Tartalom helye 2"/>
          <p:cNvSpPr>
            <a:spLocks noGrp="1"/>
          </p:cNvSpPr>
          <p:nvPr>
            <p:ph sz="half" idx="2"/>
          </p:nvPr>
        </p:nvSpPr>
        <p:spPr>
          <a:xfrm>
            <a:off x="839788" y="3170872"/>
            <a:ext cx="10620692" cy="2005965"/>
          </a:xfrm>
        </p:spPr>
        <p:txBody>
          <a:bodyPr>
            <a:normAutofit/>
          </a:bodyPr>
          <a:lstStyle/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kitöltő adatai: Neptun kód, Név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 táblázat alatti részben a helyszín és időpont mezők kitöltése után megjegyzés/indoklás megadása is lehetséges.</a:t>
            </a:r>
            <a:endParaRPr lang="hu-HU" sz="2000" dirty="0">
              <a:latin typeface="Garamond" panose="02020404030301010803" pitchFamily="18" charset="0"/>
            </a:endParaRP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3CB83FF2-B24F-4205-B8D8-29D6DE540E3F}"/>
              </a:ext>
            </a:extLst>
          </p:cNvPr>
          <p:cNvSpPr txBox="1"/>
          <p:nvPr/>
        </p:nvSpPr>
        <p:spPr>
          <a:xfrm>
            <a:off x="5149048" y="183374"/>
            <a:ext cx="70429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hu-H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Konzultációs időpontok megadása</a:t>
            </a:r>
            <a:endParaRPr kumimoji="0" lang="hu-HU" sz="44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666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zöveg helye 3">
            <a:extLst>
              <a:ext uri="{FF2B5EF4-FFF2-40B4-BE49-F238E27FC236}">
                <a16:creationId xmlns:a16="http://schemas.microsoft.com/office/drawing/2014/main" id="{29F3111C-1BB8-409E-B5F0-22BC1ED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ctr"/>
          <a:lstStyle/>
          <a:p>
            <a:r>
              <a:rPr lang="hu-HU" dirty="0">
                <a:solidFill>
                  <a:srgbClr val="1F4D78"/>
                </a:solidFill>
                <a:latin typeface="Garamond" panose="020204040303010108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Tanulmányi Hivatal – Neptun csoport</a:t>
            </a:r>
          </a:p>
        </p:txBody>
      </p:sp>
      <p:sp>
        <p:nvSpPr>
          <p:cNvPr id="10" name="Tartalom helye 2"/>
          <p:cNvSpPr>
            <a:spLocks noGrp="1"/>
          </p:cNvSpPr>
          <p:nvPr>
            <p:ph sz="half" idx="2"/>
          </p:nvPr>
        </p:nvSpPr>
        <p:spPr>
          <a:xfrm>
            <a:off x="839788" y="2681056"/>
            <a:ext cx="10620692" cy="2495781"/>
          </a:xfrm>
        </p:spPr>
        <p:txBody>
          <a:bodyPr>
            <a:normAutofit/>
          </a:bodyPr>
          <a:lstStyle/>
          <a:p>
            <a:pPr algn="just"/>
            <a:r>
              <a:rPr lang="hu-HU" sz="2000" dirty="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Banyári Rebeka - Neptun csoportvezető, órarendszerkesztő</a:t>
            </a:r>
          </a:p>
          <a:p>
            <a:pPr algn="just"/>
            <a:r>
              <a:rPr lang="hu-HU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E-mail: </a:t>
            </a:r>
            <a:r>
              <a:rPr lang="hu-HU" sz="2000" dirty="0">
                <a:latin typeface="Garamond" panose="02020404030301010803" pitchFamily="18" charset="0"/>
                <a:cs typeface="Times New Roman" panose="02020603050405020304" pitchFamily="18" charset="0"/>
                <a:hlinkClick r:id="rId2"/>
              </a:rPr>
              <a:t>neptuncsoport@uniduna.hu</a:t>
            </a:r>
            <a:endParaRPr lang="hu-HU" sz="2000" dirty="0"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hu-HU" sz="2000" dirty="0">
                <a:latin typeface="Garamond" panose="02020404030301010803" pitchFamily="18" charset="0"/>
                <a:cs typeface="Times New Roman" panose="02020603050405020304" pitchFamily="18" charset="0"/>
              </a:rPr>
              <a:t>Iroda: M1-022</a:t>
            </a:r>
            <a:endParaRPr lang="hu-HU" sz="2000" dirty="0">
              <a:latin typeface="Garamond" panose="02020404030301010803" pitchFamily="18" charset="0"/>
            </a:endParaRP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3CB83FF2-B24F-4205-B8D8-29D6DE540E3F}"/>
              </a:ext>
            </a:extLst>
          </p:cNvPr>
          <p:cNvSpPr txBox="1"/>
          <p:nvPr/>
        </p:nvSpPr>
        <p:spPr>
          <a:xfrm>
            <a:off x="9338879" y="473800"/>
            <a:ext cx="23789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4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aramond" panose="02020404030301010803" pitchFamily="18" charset="0"/>
              </a:rPr>
              <a:t>Kapcsolat</a:t>
            </a:r>
          </a:p>
        </p:txBody>
      </p:sp>
    </p:spTree>
    <p:extLst>
      <p:ext uri="{BB962C8B-B14F-4D97-AF65-F5344CB8AC3E}">
        <p14:creationId xmlns:p14="http://schemas.microsoft.com/office/powerpoint/2010/main" val="183848310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</TotalTime>
  <Words>420</Words>
  <Application>Microsoft Office PowerPoint</Application>
  <PresentationFormat>Szélesvásznú</PresentationFormat>
  <Paragraphs>35</Paragraphs>
  <Slides>8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Garamond</vt:lpstr>
      <vt:lpstr>1_Office-téma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BANYARIR@uniduna.hu</dc:creator>
  <cp:lastModifiedBy>Banyári Rebeka</cp:lastModifiedBy>
  <cp:revision>45</cp:revision>
  <dcterms:created xsi:type="dcterms:W3CDTF">2015-01-06T13:28:26Z</dcterms:created>
  <dcterms:modified xsi:type="dcterms:W3CDTF">2024-06-19T13:45:54Z</dcterms:modified>
</cp:coreProperties>
</file>